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4672"/>
            <a:ext cx="12222866" cy="686267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6331351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405375"/>
            <a:ext cx="5526617" cy="1576326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316468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—Analog Devices Confidential Information—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37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333500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763588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763588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95345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5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2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333501"/>
            <a:ext cx="11430001" cy="2124595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576787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5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2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333500"/>
            <a:ext cx="11430000" cy="21785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181071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333500"/>
            <a:ext cx="11430000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15306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1" y="269835"/>
            <a:ext cx="2257220" cy="684774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333500"/>
            <a:ext cx="5558367" cy="2552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1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333500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348047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1997" cy="1141617"/>
          </a:xfrm>
        </p:spPr>
        <p:txBody>
          <a:bodyPr/>
          <a:lstStyle/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7203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1997" cy="1141617"/>
          </a:xfrm>
        </p:spPr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20454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45480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17840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766560" y="1333499"/>
            <a:ext cx="5019040" cy="3764280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indent="0" rtl="0">
              <a:buNone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96863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>
                <a:solidFill>
                  <a:schemeClr val="accent2"/>
                </a:solidFill>
              </a:defRPr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1400"/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200"/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240266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0" y="1"/>
            <a:ext cx="12191997" cy="1141617"/>
          </a:xfrm>
          <a:prstGeom prst="rect">
            <a:avLst/>
          </a:prstGeom>
          <a:solidFill>
            <a:schemeClr val="accent2"/>
          </a:solidFill>
        </p:spPr>
        <p:txBody>
          <a:bodyPr vert="horz" lIns="274320" tIns="182880" rIns="274320" bIns="18288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0" y="6116346"/>
            <a:ext cx="1764968" cy="5354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333500"/>
            <a:ext cx="11430000" cy="4648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48001" y="6488114"/>
            <a:ext cx="6096000" cy="293687"/>
          </a:xfrm>
          <a:prstGeom prst="rect">
            <a:avLst/>
          </a:prstGeom>
        </p:spPr>
        <p:txBody>
          <a:bodyPr/>
          <a:lstStyle>
            <a:lvl1pPr algn="ctr">
              <a:defRPr sz="1200" b="1"/>
            </a:lvl1pPr>
          </a:lstStyle>
          <a:p>
            <a:r>
              <a:rPr lang="en-US" dirty="0">
                <a:solidFill>
                  <a:srgbClr val="656565"/>
                </a:solidFill>
              </a:rPr>
              <a:t>—Analog Devices Confidential Information—</a:t>
            </a:r>
          </a:p>
        </p:txBody>
      </p:sp>
    </p:spTree>
    <p:extLst>
      <p:ext uri="{BB962C8B-B14F-4D97-AF65-F5344CB8AC3E}">
        <p14:creationId xmlns:p14="http://schemas.microsoft.com/office/powerpoint/2010/main" val="303227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840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7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09205-1AFD-4EB5-AD95-D2E434F73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1CEE6-8BBE-4393-857A-BEE0A5C48EE0}" type="slidenum"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1C4197-7ED5-47EE-A945-8D61745E5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Set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D7A7-4602-404B-BA01-4EC16C379F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—Analog Devices Confidential Information—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077156" y="1587728"/>
          <a:ext cx="8032045" cy="226745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701">
                  <a:extLst>
                    <a:ext uri="{9D8B030D-6E8A-4147-A177-3AD203B41FA5}">
                      <a16:colId xmlns:a16="http://schemas.microsoft.com/office/drawing/2014/main" val="2638649745"/>
                    </a:ext>
                  </a:extLst>
                </a:gridCol>
                <a:gridCol w="2297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88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  <a:r>
                        <a:rPr lang="en-US" sz="1400" baseline="0" dirty="0"/>
                        <a:t> Site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Wire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1.2 4N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1.2 4N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5557580"/>
                  </a:ext>
                </a:extLst>
              </a:tr>
              <a:tr h="28187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Die Attach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Ablestik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84-1LMISR4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Ablestik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84-1LMISR4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9786259"/>
                  </a:ext>
                </a:extLst>
              </a:tr>
              <a:tr h="44951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Die Coat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DOW4939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Q3-6646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DOW4939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Q3-6646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51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Mold</a:t>
                      </a:r>
                      <a:r>
                        <a:rPr lang="en-US" sz="1400" kern="1200" baseline="0" dirty="0"/>
                        <a:t> Compound</a:t>
                      </a:r>
                      <a:endParaRPr lang="en-US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G600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EME 6300H3L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G600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51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Plating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 Matte Sn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SnPb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 Matte Sn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SnPb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DD7D703-3E26-4F63-BDEF-185688EFB53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77155" y="4193454"/>
          <a:ext cx="8032045" cy="193381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701">
                  <a:extLst>
                    <a:ext uri="{9D8B030D-6E8A-4147-A177-3AD203B41FA5}">
                      <a16:colId xmlns:a16="http://schemas.microsoft.com/office/drawing/2014/main" val="2638649745"/>
                    </a:ext>
                  </a:extLst>
                </a:gridCol>
                <a:gridCol w="2297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37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Assembly</a:t>
                      </a:r>
                      <a:r>
                        <a:rPr lang="en-US" sz="1400" baseline="0" dirty="0"/>
                        <a:t> Site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0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Wire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1.2 4N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1.2 4N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Au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5557580"/>
                  </a:ext>
                </a:extLst>
              </a:tr>
              <a:tr h="32491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Die Attach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Ablestik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84-1LMISR4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Ablestik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8361J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Ablestik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84-1LMISR4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9786259"/>
                  </a:ext>
                </a:extLst>
              </a:tr>
              <a:tr h="363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Mold</a:t>
                      </a:r>
                      <a:r>
                        <a:rPr lang="en-US" sz="1400" kern="1200" baseline="0" dirty="0"/>
                        <a:t> Compound</a:t>
                      </a:r>
                      <a:endParaRPr lang="en-US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G600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Sumitomo G600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03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/>
                        <a:t>Plating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 Matte Sn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SnPb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100% Matte Sn</a:t>
                      </a:r>
                      <a:r>
                        <a:rPr lang="en-US" sz="1400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kern="1200" baseline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SnPb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50B0E41-1CD3-4F41-A4FB-6FC5E8EF4A96}"/>
              </a:ext>
            </a:extLst>
          </p:cNvPr>
          <p:cNvSpPr txBox="1">
            <a:spLocks/>
          </p:cNvSpPr>
          <p:nvPr/>
        </p:nvSpPr>
        <p:spPr>
          <a:xfrm>
            <a:off x="355600" y="1225485"/>
            <a:ext cx="11430000" cy="4756215"/>
          </a:xfrm>
          <a:prstGeom prst="rect">
            <a:avLst/>
          </a:prstGeom>
        </p:spPr>
        <p:txBody>
          <a:bodyPr/>
          <a:lstStyle>
            <a:lvl1pPr marL="228600" indent="-228600" algn="l" defTabSz="457200" rtl="0" eaLnBrk="1" latinLnBrk="0" hangingPunct="1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  <a:buChar char="►"/>
              <a:defRPr lang="en-US" sz="20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sz="1600" kern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715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lang="en-US" sz="14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lang="en-US" sz="1200" kern="1200" baseline="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parts with die coat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parts without die coat</a:t>
            </a:r>
          </a:p>
        </p:txBody>
      </p:sp>
    </p:spTree>
    <p:extLst>
      <p:ext uri="{BB962C8B-B14F-4D97-AF65-F5344CB8AC3E}">
        <p14:creationId xmlns:p14="http://schemas.microsoft.com/office/powerpoint/2010/main" val="2231367147"/>
      </p:ext>
    </p:extLst>
  </p:cSld>
  <p:clrMapOvr>
    <a:masterClrMapping/>
  </p:clrMapOvr>
</p:sld>
</file>

<file path=ppt/theme/theme1.xml><?xml version="1.0" encoding="utf-8"?>
<a:theme xmlns:a="http://schemas.openxmlformats.org/drawingml/2006/main" name="1_ADITemplate">
  <a:themeElements>
    <a:clrScheme name="Analog Devices Color Palette">
      <a:dk1>
        <a:srgbClr val="656565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Lucida Grande</vt:lpstr>
      <vt:lpstr>Wingdings</vt:lpstr>
      <vt:lpstr>1_ADITemplate</vt:lpstr>
      <vt:lpstr>Material 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Set</dc:title>
  <dc:creator>Diaz, Sharie</dc:creator>
  <cp:lastModifiedBy>Diaz, Sharie</cp:lastModifiedBy>
  <cp:revision>1</cp:revision>
  <dcterms:created xsi:type="dcterms:W3CDTF">2019-03-01T00:52:47Z</dcterms:created>
  <dcterms:modified xsi:type="dcterms:W3CDTF">2019-03-01T00:53:20Z</dcterms:modified>
</cp:coreProperties>
</file>